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318" r:id="rId2"/>
    <p:sldId id="332" r:id="rId3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DC7"/>
    <a:srgbClr val="F7F5EF"/>
    <a:srgbClr val="E2DCC7"/>
    <a:srgbClr val="F9B650"/>
    <a:srgbClr val="E83C44"/>
    <a:srgbClr val="E2DCC9"/>
    <a:srgbClr val="F0F0F0"/>
    <a:srgbClr val="F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 autoAdjust="0"/>
    <p:restoredTop sz="96283" autoAdjust="0"/>
  </p:normalViewPr>
  <p:slideViewPr>
    <p:cSldViewPr snapToGrid="0" snapToObjects="1">
      <p:cViewPr varScale="1">
        <p:scale>
          <a:sx n="60" d="100"/>
          <a:sy n="60" d="100"/>
        </p:scale>
        <p:origin x="2909" y="38"/>
      </p:cViewPr>
      <p:guideLst>
        <p:guide orient="horz" pos="312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2" y="2"/>
            <a:ext cx="2946935" cy="498488"/>
          </a:xfrm>
          <a:prstGeom prst="rect">
            <a:avLst/>
          </a:prstGeom>
        </p:spPr>
        <p:txBody>
          <a:bodyPr vert="horz" lIns="92037" tIns="46017" rIns="92037" bIns="4601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725" y="2"/>
            <a:ext cx="2946934" cy="498488"/>
          </a:xfrm>
          <a:prstGeom prst="rect">
            <a:avLst/>
          </a:prstGeom>
        </p:spPr>
        <p:txBody>
          <a:bodyPr vert="horz" lIns="92037" tIns="46017" rIns="92037" bIns="46017" rtlCol="0"/>
          <a:lstStyle>
            <a:lvl1pPr algn="r">
              <a:defRPr sz="1200"/>
            </a:lvl1pPr>
          </a:lstStyle>
          <a:p>
            <a:fld id="{7D4BC477-4367-4B60-88EB-9FD113686E56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39838"/>
            <a:ext cx="23193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37" tIns="46017" rIns="92037" bIns="46017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1" y="4778773"/>
            <a:ext cx="5440372" cy="3909614"/>
          </a:xfrm>
          <a:prstGeom prst="rect">
            <a:avLst/>
          </a:prstGeom>
        </p:spPr>
        <p:txBody>
          <a:bodyPr vert="horz" lIns="92037" tIns="46017" rIns="92037" bIns="46017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2" y="9431328"/>
            <a:ext cx="2946935" cy="498488"/>
          </a:xfrm>
          <a:prstGeom prst="rect">
            <a:avLst/>
          </a:prstGeom>
        </p:spPr>
        <p:txBody>
          <a:bodyPr vert="horz" lIns="92037" tIns="46017" rIns="92037" bIns="460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725" y="9431328"/>
            <a:ext cx="2946934" cy="498488"/>
          </a:xfrm>
          <a:prstGeom prst="rect">
            <a:avLst/>
          </a:prstGeom>
        </p:spPr>
        <p:txBody>
          <a:bodyPr vert="horz" lIns="92037" tIns="46017" rIns="92037" bIns="46017" rtlCol="0" anchor="b"/>
          <a:lstStyle>
            <a:lvl1pPr algn="r">
              <a:defRPr sz="1200"/>
            </a:lvl1pPr>
          </a:lstStyle>
          <a:p>
            <a:fld id="{5833182C-F039-41FD-8B2C-0BE699023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14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47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9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2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73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6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1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24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01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9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21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0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276D-3E5D-7543-AD27-7F27590815E1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7033-7D21-B849-AF59-B5090769D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46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8207" y="2536421"/>
            <a:ext cx="6420424" cy="686157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TextBox 8"/>
          <p:cNvSpPr txBox="1"/>
          <p:nvPr/>
        </p:nvSpPr>
        <p:spPr>
          <a:xfrm>
            <a:off x="2190828" y="2359379"/>
            <a:ext cx="237616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noProof="1">
                <a:latin typeface="Calibri" charset="0"/>
                <a:ea typeface="Calibri" charset="0"/>
                <a:cs typeface="Calibri" charset="0"/>
              </a:rPr>
              <a:t>MENU DU JOUR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5422" y="1946256"/>
            <a:ext cx="6725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Jeudi 17 Avril « Saint Robert », notre Chef </a:t>
            </a:r>
            <a:r>
              <a:rPr lang="fr-FR" sz="1400" b="1" i="1" dirty="0"/>
              <a:t>Kim </a:t>
            </a:r>
            <a:r>
              <a:rPr lang="fr-FR" sz="1400" b="1" i="1" dirty="0" err="1"/>
              <a:t>Logassi</a:t>
            </a:r>
            <a:r>
              <a:rPr lang="fr-FR" sz="1400" b="1" i="1" dirty="0"/>
              <a:t> </a:t>
            </a:r>
            <a:r>
              <a:rPr lang="fr-FR" sz="1400" i="1" dirty="0"/>
              <a:t>vous propose</a:t>
            </a:r>
          </a:p>
          <a:p>
            <a:pPr algn="ctr"/>
            <a:endParaRPr lang="fr-FR" sz="1400" i="1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F9911DB-803F-390A-3188-E756F978D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605" y="200335"/>
            <a:ext cx="1014790" cy="1547303"/>
          </a:xfrm>
          <a:prstGeom prst="rect">
            <a:avLst/>
          </a:prstGeom>
        </p:spPr>
      </p:pic>
      <p:sp>
        <p:nvSpPr>
          <p:cNvPr id="2" name="TextBox 9">
            <a:extLst>
              <a:ext uri="{FF2B5EF4-FFF2-40B4-BE49-F238E27FC236}">
                <a16:creationId xmlns:a16="http://schemas.microsoft.com/office/drawing/2014/main" id="{568C4FBF-65B6-CBF2-5ED1-6744185D2F44}"/>
              </a:ext>
            </a:extLst>
          </p:cNvPr>
          <p:cNvSpPr txBox="1"/>
          <p:nvPr/>
        </p:nvSpPr>
        <p:spPr>
          <a:xfrm>
            <a:off x="452056" y="3216486"/>
            <a:ext cx="5853710" cy="5693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spc="100" dirty="0"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spc="100" dirty="0"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spc="100" dirty="0">
                <a:ea typeface="Times New Roman" panose="02020603050405020304" pitchFamily="18" charset="0"/>
                <a:cs typeface="Tahoma" panose="020B0604030504040204" pitchFamily="34" charset="0"/>
              </a:rPr>
              <a:t>Formules	 </a:t>
            </a:r>
            <a:r>
              <a:rPr lang="fr-FR" sz="1200" b="1" dirty="0">
                <a:ea typeface="Times New Roman" panose="02020603050405020304" pitchFamily="18" charset="0"/>
              </a:rPr>
              <a:t>2 Plats :</a:t>
            </a:r>
            <a:r>
              <a:rPr lang="fr-FR" sz="1200" spc="100" dirty="0"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Entrée et Plat du jour    ou    Plat du jour et Dessert	   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28.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00 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                     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3 Plats : 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Entrée, Plat du jour et dessert                                                                  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33.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00</a:t>
            </a:r>
            <a:b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</a:b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                     </a:t>
            </a:r>
            <a:r>
              <a:rPr lang="fr-FR" sz="1200" b="1" dirty="0">
                <a:ea typeface="Times New Roman" panose="02020603050405020304" pitchFamily="18" charset="0"/>
              </a:rPr>
              <a:t>3 Plats + 1 Verre de Viognier ou de Syrah &amp; 1 Café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	   38.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i="1" dirty="0">
              <a:ea typeface="Times New Roman" panose="02020603050405020304" pitchFamily="18" charset="0"/>
            </a:endParaRPr>
          </a:p>
          <a:p>
            <a:pPr marR="79375">
              <a:tabLst>
                <a:tab pos="1169988" algn="r"/>
                <a:tab pos="1349375" algn="l"/>
                <a:tab pos="5383213" algn="l"/>
                <a:tab pos="5564188" algn="dec"/>
              </a:tabLst>
            </a:pPr>
            <a:r>
              <a:rPr lang="fr-FR" sz="1200" b="1" spc="100" dirty="0">
                <a:ea typeface="Times New Roman" panose="02020603050405020304" pitchFamily="18" charset="0"/>
                <a:cs typeface="Tahoma" panose="020B0604030504040204" pitchFamily="34" charset="0"/>
              </a:rPr>
              <a:t>	Entrées du Jour	</a:t>
            </a:r>
            <a:r>
              <a:rPr lang="fr-FR" sz="1200" dirty="0">
                <a:ea typeface="Times New Roman" panose="02020603050405020304" pitchFamily="18" charset="0"/>
              </a:rPr>
              <a:t>--------------------------------------------------------------------------------	</a:t>
            </a:r>
            <a:r>
              <a:rPr lang="fr-FR" sz="1200" b="1" dirty="0">
                <a:ea typeface="Times New Roman" panose="02020603050405020304" pitchFamily="18" charset="0"/>
              </a:rPr>
              <a:t>12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00 </a:t>
            </a:r>
            <a:endParaRPr lang="fr-FR" sz="400" b="1" dirty="0"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R="79375" algn="just">
              <a:tabLst>
                <a:tab pos="1170305" algn="r"/>
                <a:tab pos="1350645" algn="l"/>
                <a:tab pos="5671185" algn="dec"/>
              </a:tabLst>
            </a:pP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</a:p>
          <a:p>
            <a:pPr marR="79375">
              <a:tabLst>
                <a:tab pos="1158875" algn="r"/>
                <a:tab pos="1349375" algn="l"/>
              </a:tabLst>
            </a:pP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  <a:r>
              <a:rPr lang="fr-FR" sz="1200" b="1" dirty="0">
                <a:ea typeface="Calibri" charset="0"/>
                <a:cs typeface="Tahoma" panose="020B0604030504040204" pitchFamily="34" charset="0"/>
              </a:rPr>
              <a:t>	</a:t>
            </a:r>
            <a:r>
              <a:rPr lang="fr-FR" sz="1200" b="1" dirty="0">
                <a:cs typeface="Tahoma" panose="020B0604030504040204" pitchFamily="34" charset="0"/>
              </a:rPr>
              <a:t>Velouté Parmentier au Foie Gras</a:t>
            </a:r>
          </a:p>
          <a:p>
            <a:pPr marR="79375">
              <a:tabLst>
                <a:tab pos="1158875" algn="r"/>
                <a:tab pos="1349375" algn="l"/>
              </a:tabLst>
            </a:pPr>
            <a:r>
              <a:rPr lang="fr-FR" sz="1200" b="1" dirty="0">
                <a:cs typeface="Tahoma" panose="020B0604030504040204" pitchFamily="34" charset="0"/>
              </a:rPr>
              <a:t>		</a:t>
            </a:r>
          </a:p>
          <a:p>
            <a:pPr marR="79375">
              <a:tabLst>
                <a:tab pos="1158875" algn="r"/>
                <a:tab pos="1349375" algn="l"/>
              </a:tabLst>
            </a:pPr>
            <a:r>
              <a:rPr lang="fr-FR" sz="1200" b="1" dirty="0">
                <a:cs typeface="Tahoma" panose="020B0604030504040204" pitchFamily="34" charset="0"/>
              </a:rPr>
              <a:t>	</a:t>
            </a:r>
            <a:r>
              <a:rPr lang="fr-FR" sz="1200" dirty="0">
                <a:cs typeface="Tahoma" panose="020B0604030504040204" pitchFamily="34" charset="0"/>
              </a:rPr>
              <a:t>ou</a:t>
            </a:r>
          </a:p>
          <a:p>
            <a:pPr marR="79375" algn="just">
              <a:tabLst>
                <a:tab pos="1170305" algn="r"/>
                <a:tab pos="1350645" algn="l"/>
                <a:tab pos="5671185" algn="dec"/>
              </a:tabLst>
            </a:pPr>
            <a:r>
              <a:rPr lang="fr-FR" sz="1200" b="1" dirty="0">
                <a:ea typeface="Calibri" charset="0"/>
                <a:cs typeface="Tahoma" panose="020B0604030504040204" pitchFamily="34" charset="0"/>
              </a:rPr>
              <a:t>		Pâté en Croûte Tradition	</a:t>
            </a:r>
          </a:p>
          <a:p>
            <a:pPr marR="79375" algn="just">
              <a:tabLst>
                <a:tab pos="1170305" algn="r"/>
                <a:tab pos="1350645" algn="l"/>
                <a:tab pos="5671185" algn="dec"/>
              </a:tabLst>
            </a:pPr>
            <a:endParaRPr lang="fr-FR" sz="1200" b="1" dirty="0">
              <a:ea typeface="Calibri" charset="0"/>
              <a:cs typeface="Tahoma" panose="020B0604030504040204" pitchFamily="34" charset="0"/>
            </a:endParaRPr>
          </a:p>
          <a:p>
            <a:pPr marR="79375" algn="just">
              <a:tabLst>
                <a:tab pos="1170305" algn="r"/>
                <a:tab pos="1350645" algn="l"/>
                <a:tab pos="5671185" algn="dec"/>
              </a:tabLst>
            </a:pPr>
            <a:r>
              <a:rPr lang="fr-FR" sz="1200" b="1" i="1" spc="100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  <a:r>
              <a:rPr lang="fr-FR" sz="1200" b="1" spc="100" dirty="0">
                <a:ea typeface="Times New Roman" panose="02020603050405020304" pitchFamily="18" charset="0"/>
                <a:cs typeface="Tahoma" panose="020B0604030504040204" pitchFamily="34" charset="0"/>
              </a:rPr>
              <a:t>Plats du Jour</a:t>
            </a:r>
            <a:r>
              <a:rPr lang="fr-FR" sz="1200" b="1" i="1" spc="100" dirty="0">
                <a:ea typeface="Times New Roman" panose="02020603050405020304" pitchFamily="18" charset="0"/>
                <a:cs typeface="Tahoma" panose="020B0604030504040204" pitchFamily="34" charset="0"/>
              </a:rPr>
              <a:t> 	</a:t>
            </a:r>
            <a:r>
              <a:rPr lang="fr-FR" sz="1200" dirty="0">
                <a:ea typeface="Times New Roman" panose="02020603050405020304" pitchFamily="18" charset="0"/>
              </a:rPr>
              <a:t>--------------------------------------------------------------------------------          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26.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00 </a:t>
            </a:r>
            <a:endParaRPr lang="fr-FR" sz="500" dirty="0"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R="79375">
              <a:tabLst>
                <a:tab pos="1158875" algn="r"/>
                <a:tab pos="1349375" algn="l"/>
              </a:tabLst>
            </a:pP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</a:p>
          <a:p>
            <a:pPr marR="79375">
              <a:tabLst>
                <a:tab pos="1158875" algn="r"/>
                <a:tab pos="1349375" algn="l"/>
              </a:tabLst>
            </a:pP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	</a:t>
            </a:r>
            <a:r>
              <a:rPr lang="fr-FR" sz="1200" b="1" dirty="0">
                <a:cs typeface="Tahoma" panose="020B0604030504040204" pitchFamily="34" charset="0"/>
              </a:rPr>
              <a:t>Moules de Bouchot Marinières à la Crème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				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Pommes Ratte</a:t>
            </a:r>
          </a:p>
          <a:p>
            <a:pPr marR="79375">
              <a:tabLst>
                <a:tab pos="1158875" algn="r"/>
                <a:tab pos="1349375" algn="l"/>
              </a:tabLst>
            </a:pP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                            ou</a:t>
            </a:r>
            <a:endParaRPr lang="fr-FR" sz="1200" dirty="0">
              <a:ea typeface="Times New Roman" panose="02020603050405020304" pitchFamily="18" charset="0"/>
            </a:endParaRPr>
          </a:p>
          <a:p>
            <a:pPr marR="79375">
              <a:spcAft>
                <a:spcPts val="0"/>
              </a:spcAft>
              <a:tabLst>
                <a:tab pos="1158875" algn="r"/>
                <a:tab pos="1349375" algn="l"/>
              </a:tabLst>
            </a:pPr>
            <a:r>
              <a:rPr lang="fr-FR" sz="1200" dirty="0">
                <a:ea typeface="Times New Roman" panose="02020603050405020304" pitchFamily="18" charset="0"/>
              </a:rPr>
              <a:t>		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Faux-Filet Charolais</a:t>
            </a:r>
          </a:p>
          <a:p>
            <a:pPr marR="79375">
              <a:spcAft>
                <a:spcPts val="0"/>
              </a:spcAft>
              <a:tabLst>
                <a:tab pos="1158875" algn="r"/>
                <a:tab pos="1349375" algn="l"/>
              </a:tabLst>
            </a:pP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Purée de Pommes de Terre &amp; Sauce Marchand de Vin</a:t>
            </a:r>
          </a:p>
          <a:p>
            <a:pPr marR="79375">
              <a:spcAft>
                <a:spcPts val="0"/>
              </a:spcAft>
              <a:tabLst>
                <a:tab pos="1158875" algn="r"/>
                <a:tab pos="1349375" algn="l"/>
              </a:tabLst>
            </a:pPr>
            <a:endParaRPr lang="fr-FR" sz="1200" dirty="0"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R="79375">
              <a:spcAft>
                <a:spcPts val="0"/>
              </a:spcAft>
              <a:tabLst>
                <a:tab pos="1158875" algn="r"/>
                <a:tab pos="1349375" algn="l"/>
              </a:tabLst>
            </a:pP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  <a:r>
              <a:rPr lang="fr-FR" sz="1200" b="1" spc="100" dirty="0">
                <a:ea typeface="Times New Roman" panose="02020603050405020304" pitchFamily="18" charset="0"/>
                <a:cs typeface="Tahoma" panose="020B0604030504040204" pitchFamily="34" charset="0"/>
              </a:rPr>
              <a:t>Fromages</a:t>
            </a:r>
            <a:r>
              <a:rPr lang="fr-FR" sz="1200" dirty="0"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fr-FR" sz="1200" dirty="0">
                <a:ea typeface="Times New Roman" panose="02020603050405020304" pitchFamily="18" charset="0"/>
              </a:rPr>
              <a:t>--------------------------------------------------------------------------------</a:t>
            </a:r>
          </a:p>
          <a:p>
            <a:pPr marR="79375">
              <a:spcAft>
                <a:spcPts val="0"/>
              </a:spcAft>
              <a:tabLst>
                <a:tab pos="1158875" algn="r"/>
                <a:tab pos="1349375" algn="l"/>
              </a:tabLst>
            </a:pPr>
            <a:endParaRPr lang="fr-FR" sz="1200" dirty="0">
              <a:ea typeface="Times New Roman" panose="02020603050405020304" pitchFamily="18" charset="0"/>
            </a:endParaRPr>
          </a:p>
          <a:p>
            <a:pPr marL="180340" marR="245110">
              <a:spcAft>
                <a:spcPts val="0"/>
              </a:spcAft>
              <a:tabLst>
                <a:tab pos="1169988" algn="r"/>
                <a:tab pos="1447800" algn="l"/>
                <a:tab pos="1485900" algn="l"/>
                <a:tab pos="5292725" algn="l"/>
                <a:tab pos="5564188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	                                 Demi Saint-Marcelin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, Affiné « Mère Richard »</a:t>
            </a:r>
            <a:endParaRPr lang="fr-FR" sz="1200" b="1" i="1" dirty="0">
              <a:ea typeface="Times New Roman" panose="02020603050405020304" pitchFamily="18" charset="0"/>
            </a:endParaRPr>
          </a:p>
          <a:p>
            <a:pPr marR="79375">
              <a:lnSpc>
                <a:spcPct val="115000"/>
              </a:lnSpc>
              <a:tabLst>
                <a:tab pos="270510" algn="l"/>
                <a:tab pos="1170305" algn="r"/>
                <a:tab pos="1350645" algn="l"/>
                <a:tab pos="5581015" algn="dec"/>
              </a:tabLst>
            </a:pP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		</a:t>
            </a:r>
            <a:r>
              <a:rPr lang="fr-FR" sz="1200" baseline="30000" dirty="0">
                <a:ea typeface="Times New Roman" panose="02020603050405020304" pitchFamily="18" charset="0"/>
              </a:rPr>
              <a:t>ou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  <a:r>
              <a:rPr lang="fr-FR" sz="1200" b="1" dirty="0">
                <a:ea typeface="Times New Roman" panose="02020603050405020304" pitchFamily="18" charset="0"/>
              </a:rPr>
              <a:t>Fromage Blanc en Faisselle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, Nature ou Crème Double</a:t>
            </a:r>
            <a:endParaRPr lang="fr-FR" sz="1200" b="1" i="1" dirty="0">
              <a:ea typeface="Times New Roman" panose="02020603050405020304" pitchFamily="18" charset="0"/>
            </a:endParaRPr>
          </a:p>
          <a:p>
            <a:pPr marR="79375">
              <a:lnSpc>
                <a:spcPct val="115000"/>
              </a:lnSpc>
              <a:tabLst>
                <a:tab pos="270510" algn="l"/>
                <a:tab pos="1170305" algn="r"/>
                <a:tab pos="1350645" algn="l"/>
              </a:tabLst>
            </a:pP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	</a:t>
            </a:r>
            <a:r>
              <a:rPr lang="fr-FR" sz="1200" baseline="30000" dirty="0">
                <a:ea typeface="Times New Roman" panose="02020603050405020304" pitchFamily="18" charset="0"/>
              </a:rPr>
              <a:t>ou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	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Cervelle des Canuts</a:t>
            </a:r>
          </a:p>
          <a:p>
            <a:pPr marR="79375">
              <a:lnSpc>
                <a:spcPct val="115000"/>
              </a:lnSpc>
              <a:tabLst>
                <a:tab pos="270510" algn="l"/>
                <a:tab pos="1170305" algn="r"/>
                <a:tab pos="1350645" algn="l"/>
              </a:tabLst>
            </a:pPr>
            <a:endParaRPr lang="fr-FR" sz="1200" b="1" i="1" dirty="0">
              <a:ea typeface="Times New Roman" panose="02020603050405020304" pitchFamily="18" charset="0"/>
            </a:endParaRPr>
          </a:p>
          <a:p>
            <a:pPr marL="270510" marR="79375" indent="-270510">
              <a:lnSpc>
                <a:spcPct val="115000"/>
              </a:lnSpc>
              <a:tabLst>
                <a:tab pos="269875" algn="l"/>
                <a:tab pos="1169988" algn="r"/>
                <a:tab pos="1349375" algn="l"/>
                <a:tab pos="2871788" algn="l"/>
              </a:tabLst>
            </a:pPr>
            <a:r>
              <a:rPr lang="fr-FR" sz="1200" b="1" spc="100" dirty="0">
                <a:ea typeface="Times New Roman" panose="02020603050405020304" pitchFamily="18" charset="0"/>
                <a:cs typeface="Tahoma" panose="020B0604030504040204" pitchFamily="34" charset="0"/>
              </a:rPr>
              <a:t>			ou Dessert</a:t>
            </a:r>
            <a:r>
              <a:rPr lang="fr-FR" sz="1200" dirty="0"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fr-FR" sz="1200" dirty="0">
                <a:ea typeface="Times New Roman" panose="02020603050405020304" pitchFamily="18" charset="0"/>
              </a:rPr>
              <a:t>--------------------------------------------------------------------------------</a:t>
            </a: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           10.</a:t>
            </a:r>
            <a:r>
              <a:rPr lang="fr-FR" sz="1200" dirty="0">
                <a:ea typeface="Times New Roman" panose="02020603050405020304" pitchFamily="18" charset="0"/>
                <a:cs typeface="Tahoma" panose="020B0604030504040204" pitchFamily="34" charset="0"/>
              </a:rPr>
              <a:t>50</a:t>
            </a:r>
          </a:p>
          <a:p>
            <a:pPr marL="270510" marR="79375" indent="-270510">
              <a:lnSpc>
                <a:spcPct val="115000"/>
              </a:lnSpc>
              <a:tabLst>
                <a:tab pos="269875" algn="l"/>
                <a:tab pos="1169988" algn="r"/>
                <a:tab pos="1349375" algn="l"/>
                <a:tab pos="2871788" algn="l"/>
              </a:tabLst>
            </a:pPr>
            <a:endParaRPr lang="fr-FR" sz="1200" dirty="0"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270510" marR="79375" indent="-270510">
              <a:lnSpc>
                <a:spcPct val="115000"/>
              </a:lnSpc>
              <a:tabLst>
                <a:tab pos="269875" algn="l"/>
                <a:tab pos="1169988" algn="r"/>
                <a:tab pos="1349375" algn="l"/>
                <a:tab pos="2871788" algn="l"/>
              </a:tabLst>
            </a:pPr>
            <a:r>
              <a:rPr lang="fr-FR" sz="1200" b="1" dirty="0">
                <a:ea typeface="Times New Roman" panose="02020603050405020304" pitchFamily="18" charset="0"/>
                <a:cs typeface="Tahoma" panose="020B0604030504040204" pitchFamily="34" charset="0"/>
              </a:rPr>
              <a:t>                                     Fondant Chocolat, Caramel Cacahuète &amp; Crème Anglaise</a:t>
            </a:r>
          </a:p>
        </p:txBody>
      </p:sp>
    </p:spTree>
    <p:extLst>
      <p:ext uri="{BB962C8B-B14F-4D97-AF65-F5344CB8AC3E}">
        <p14:creationId xmlns:p14="http://schemas.microsoft.com/office/powerpoint/2010/main" val="145625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4AF02E7-1623-3B0E-797C-F12C9EC10137}"/>
              </a:ext>
            </a:extLst>
          </p:cNvPr>
          <p:cNvSpPr/>
          <p:nvPr/>
        </p:nvSpPr>
        <p:spPr>
          <a:xfrm>
            <a:off x="206778" y="4387317"/>
            <a:ext cx="6444444" cy="535384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AC279A7E-7B57-1D5C-9583-60FDE98D2B61}"/>
              </a:ext>
            </a:extLst>
          </p:cNvPr>
          <p:cNvSpPr txBox="1"/>
          <p:nvPr/>
        </p:nvSpPr>
        <p:spPr>
          <a:xfrm>
            <a:off x="1537603" y="4185289"/>
            <a:ext cx="3782794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noProof="1">
                <a:latin typeface="Calibri" charset="0"/>
                <a:ea typeface="Calibri" charset="0"/>
                <a:cs typeface="Calibri" charset="0"/>
              </a:rPr>
              <a:t>NOS BOISSONS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046DA050-786E-609F-1823-6210035A5BB8}"/>
              </a:ext>
            </a:extLst>
          </p:cNvPr>
          <p:cNvSpPr txBox="1"/>
          <p:nvPr/>
        </p:nvSpPr>
        <p:spPr>
          <a:xfrm>
            <a:off x="382499" y="4253108"/>
            <a:ext cx="6340113" cy="57246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			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COCKTAILS</a:t>
            </a:r>
            <a:r>
              <a:rPr lang="fr-FR" sz="1200" dirty="0">
                <a:ea typeface="Times New Roman" panose="02020603050405020304" pitchFamily="18" charset="0"/>
              </a:rPr>
              <a:t> </a:t>
            </a:r>
            <a:r>
              <a:rPr lang="fr-FR" sz="900" dirty="0">
                <a:ea typeface="Times New Roman" panose="02020603050405020304" pitchFamily="18" charset="0"/>
              </a:rPr>
              <a:t>(12cl)</a:t>
            </a:r>
            <a:endParaRPr lang="fr-FR" sz="9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 err="1">
                <a:ea typeface="Times New Roman" panose="02020603050405020304" pitchFamily="18" charset="0"/>
              </a:rPr>
              <a:t>Apérol</a:t>
            </a:r>
            <a:r>
              <a:rPr lang="fr-FR" sz="1200" b="1" dirty="0">
                <a:ea typeface="Times New Roman" panose="02020603050405020304" pitchFamily="18" charset="0"/>
              </a:rPr>
              <a:t> Spritz  				  9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London Mule</a:t>
            </a:r>
            <a:r>
              <a:rPr lang="fr-FR" sz="1200" dirty="0">
                <a:ea typeface="Times New Roman" panose="02020603050405020304" pitchFamily="18" charset="0"/>
              </a:rPr>
              <a:t> – Gin, Ginger Beer, Citron Vert</a:t>
            </a:r>
            <a:r>
              <a:rPr lang="fr-FR" sz="1200" b="1" dirty="0">
                <a:ea typeface="Times New Roman" panose="02020603050405020304" pitchFamily="18" charset="0"/>
              </a:rPr>
              <a:t>		12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Bloody Mary</a:t>
            </a:r>
            <a:r>
              <a:rPr lang="fr-FR" sz="1200" dirty="0">
                <a:ea typeface="Times New Roman" panose="02020603050405020304" pitchFamily="18" charset="0"/>
              </a:rPr>
              <a:t> – Vodka, Jus de Tomate, Worcester Sauce, Sel de Cèleri, Tabasco		</a:t>
            </a:r>
            <a:r>
              <a:rPr lang="fr-FR" sz="1200" b="1" dirty="0">
                <a:ea typeface="Times New Roman" panose="02020603050405020304" pitchFamily="18" charset="0"/>
              </a:rPr>
              <a:t>12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Sunset</a:t>
            </a:r>
            <a:r>
              <a:rPr lang="fr-FR" sz="1200" dirty="0">
                <a:ea typeface="Times New Roman" panose="02020603050405020304" pitchFamily="18" charset="0"/>
              </a:rPr>
              <a:t> – Rhum, Martini Dry, Cointreau, Jus de Citron Vert, Grenadine</a:t>
            </a:r>
            <a:r>
              <a:rPr lang="fr-FR" sz="1200" b="1" dirty="0">
                <a:ea typeface="Times New Roman" panose="02020603050405020304" pitchFamily="18" charset="0"/>
              </a:rPr>
              <a:t>		14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Nectar</a:t>
            </a:r>
            <a:r>
              <a:rPr lang="fr-FR" sz="1200" dirty="0">
                <a:ea typeface="Times New Roman" panose="02020603050405020304" pitchFamily="18" charset="0"/>
              </a:rPr>
              <a:t> – Vodka, Jus d’Abricot, Miel, Sirop de Thym Fumé, Crémant</a:t>
            </a:r>
            <a:r>
              <a:rPr lang="fr-FR" sz="1200" b="1" dirty="0">
                <a:ea typeface="Times New Roman" panose="02020603050405020304" pitchFamily="18" charset="0"/>
              </a:rPr>
              <a:t>		14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Chartreuse Smash </a:t>
            </a:r>
            <a:r>
              <a:rPr lang="fr-FR" sz="1200" dirty="0">
                <a:ea typeface="Times New Roman" panose="02020603050405020304" pitchFamily="18" charset="0"/>
              </a:rPr>
              <a:t>– Chartreuse, Sirop Sucre, Menthe Fraîche		</a:t>
            </a:r>
            <a:r>
              <a:rPr lang="fr-FR" sz="1200" b="1" dirty="0">
                <a:ea typeface="Times New Roman" panose="02020603050405020304" pitchFamily="18" charset="0"/>
              </a:rPr>
              <a:t>14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r>
              <a:rPr lang="fr-FR" sz="1200" b="1" dirty="0">
                <a:ea typeface="Times New Roman" panose="02020603050405020304" pitchFamily="18" charset="0"/>
              </a:rPr>
              <a:t>	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BIERES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Grimbergen Blonde</a:t>
            </a:r>
            <a:r>
              <a:rPr lang="fr-FR" sz="1200" dirty="0">
                <a:ea typeface="Times New Roman" panose="02020603050405020304" pitchFamily="18" charset="0"/>
              </a:rPr>
              <a:t> </a:t>
            </a:r>
            <a:r>
              <a:rPr lang="fr-FR" sz="900" dirty="0">
                <a:ea typeface="Times New Roman" panose="02020603050405020304" pitchFamily="18" charset="0"/>
              </a:rPr>
              <a:t>(bouteille 33cl)</a:t>
            </a:r>
            <a:r>
              <a:rPr lang="fr-FR" sz="1200" b="1" dirty="0">
                <a:ea typeface="Times New Roman" panose="02020603050405020304" pitchFamily="18" charset="0"/>
              </a:rPr>
              <a:t>				  6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1664 Blanche</a:t>
            </a:r>
            <a:r>
              <a:rPr lang="fr-FR" sz="1200" dirty="0">
                <a:ea typeface="Times New Roman" panose="02020603050405020304" pitchFamily="18" charset="0"/>
              </a:rPr>
              <a:t> </a:t>
            </a:r>
            <a:r>
              <a:rPr lang="fr-FR" sz="900" dirty="0">
                <a:ea typeface="Times New Roman" panose="02020603050405020304" pitchFamily="18" charset="0"/>
              </a:rPr>
              <a:t>(bouteille 33cl)</a:t>
            </a:r>
            <a:r>
              <a:rPr lang="fr-FR" sz="1200" b="1" dirty="0">
                <a:ea typeface="Times New Roman" panose="02020603050405020304" pitchFamily="18" charset="0"/>
              </a:rPr>
              <a:t>				  6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SOFTS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Jus de Fruit </a:t>
            </a:r>
            <a:r>
              <a:rPr lang="fr-FR" sz="900" dirty="0">
                <a:ea typeface="Times New Roman" panose="02020603050405020304" pitchFamily="18" charset="0"/>
              </a:rPr>
              <a:t>(Granini 25cl)</a:t>
            </a:r>
            <a:r>
              <a:rPr lang="fr-FR" sz="1200" b="1" dirty="0">
                <a:ea typeface="Times New Roman" panose="02020603050405020304" pitchFamily="18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</a:rPr>
              <a:t>– Pomme, Ananas, Abricot, Tomate, Orange</a:t>
            </a:r>
            <a:r>
              <a:rPr lang="fr-FR" sz="1200" b="1" dirty="0">
                <a:ea typeface="Times New Roman" panose="02020603050405020304" pitchFamily="18" charset="0"/>
              </a:rPr>
              <a:t>		  6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Sirop à l’Eau</a:t>
            </a:r>
            <a:r>
              <a:rPr lang="fr-FR" sz="1200" dirty="0">
                <a:ea typeface="Times New Roman" panose="02020603050405020304" pitchFamily="18" charset="0"/>
              </a:rPr>
              <a:t> – Grenadine, Fraise, Citron, Menthe, Pêche</a:t>
            </a:r>
            <a:r>
              <a:rPr lang="fr-FR" sz="1200" b="1" dirty="0">
                <a:ea typeface="Times New Roman" panose="02020603050405020304" pitchFamily="18" charset="0"/>
              </a:rPr>
              <a:t>		  2</a:t>
            </a:r>
            <a:r>
              <a:rPr lang="fr-FR" sz="1200" dirty="0">
                <a:ea typeface="Times New Roman" panose="02020603050405020304" pitchFamily="18" charset="0"/>
              </a:rPr>
              <a:t>.50 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Coca-Cola, Coca-Cola Zéro </a:t>
            </a:r>
            <a:r>
              <a:rPr lang="fr-FR" sz="900" dirty="0">
                <a:ea typeface="Times New Roman" panose="02020603050405020304" pitchFamily="18" charset="0"/>
              </a:rPr>
              <a:t>(33cl)</a:t>
            </a:r>
            <a:r>
              <a:rPr lang="fr-FR" sz="1200" b="1" dirty="0">
                <a:ea typeface="Times New Roman" panose="02020603050405020304" pitchFamily="18" charset="0"/>
              </a:rPr>
              <a:t>				  6</a:t>
            </a:r>
            <a:r>
              <a:rPr lang="fr-FR" sz="1200" dirty="0">
                <a:ea typeface="Times New Roman" panose="02020603050405020304" pitchFamily="18" charset="0"/>
              </a:rPr>
              <a:t>.00 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Schweppes Tonic, Orangina, Limonade, </a:t>
            </a:r>
            <a:r>
              <a:rPr lang="fr-FR" sz="1200" b="1" dirty="0" err="1">
                <a:ea typeface="Times New Roman" panose="02020603050405020304" pitchFamily="18" charset="0"/>
              </a:rPr>
              <a:t>Fuzetea</a:t>
            </a:r>
            <a:r>
              <a:rPr lang="fr-FR" sz="1200" b="1" dirty="0">
                <a:ea typeface="Times New Roman" panose="02020603050405020304" pitchFamily="18" charset="0"/>
              </a:rPr>
              <a:t> </a:t>
            </a:r>
            <a:r>
              <a:rPr lang="fr-FR" sz="900" dirty="0">
                <a:ea typeface="Times New Roman" panose="02020603050405020304" pitchFamily="18" charset="0"/>
              </a:rPr>
              <a:t>(25cl)</a:t>
            </a:r>
            <a:r>
              <a:rPr lang="fr-FR" sz="1200" dirty="0">
                <a:ea typeface="Times New Roman" panose="02020603050405020304" pitchFamily="18" charset="0"/>
              </a:rPr>
              <a:t>		  </a:t>
            </a:r>
            <a:r>
              <a:rPr lang="fr-FR" sz="1200" b="1" dirty="0">
                <a:ea typeface="Times New Roman" panose="02020603050405020304" pitchFamily="18" charset="0"/>
              </a:rPr>
              <a:t>6</a:t>
            </a:r>
            <a:r>
              <a:rPr lang="fr-FR" sz="1200" dirty="0">
                <a:ea typeface="Times New Roman" panose="02020603050405020304" pitchFamily="18" charset="0"/>
              </a:rPr>
              <a:t>.00 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dirty="0">
                <a:ea typeface="Times New Roman" panose="02020603050405020304" pitchFamily="18" charset="0"/>
              </a:rPr>
              <a:t>	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EAUX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Acqua-Panna </a:t>
            </a:r>
            <a:r>
              <a:rPr lang="fr-FR" sz="900" dirty="0">
                <a:ea typeface="Times New Roman" panose="02020603050405020304" pitchFamily="18" charset="0"/>
              </a:rPr>
              <a:t>(75cl)</a:t>
            </a:r>
            <a:r>
              <a:rPr lang="fr-FR" sz="1200" b="1" dirty="0">
                <a:ea typeface="Times New Roman" panose="02020603050405020304" pitchFamily="18" charset="0"/>
              </a:rPr>
              <a:t>				  6</a:t>
            </a:r>
            <a:r>
              <a:rPr lang="fr-FR" sz="1200" dirty="0">
                <a:ea typeface="Times New Roman" panose="02020603050405020304" pitchFamily="18" charset="0"/>
              </a:rPr>
              <a:t>.00 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San Pellegrino </a:t>
            </a:r>
            <a:r>
              <a:rPr lang="fr-FR" sz="900" dirty="0">
                <a:ea typeface="Times New Roman" panose="02020603050405020304" pitchFamily="18" charset="0"/>
              </a:rPr>
              <a:t>(100cl)</a:t>
            </a:r>
            <a:r>
              <a:rPr lang="fr-FR" sz="1200" b="1" dirty="0">
                <a:ea typeface="Times New Roman" panose="02020603050405020304" pitchFamily="18" charset="0"/>
              </a:rPr>
              <a:t>				  6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Vittel </a:t>
            </a:r>
            <a:r>
              <a:rPr lang="fr-FR" sz="900" dirty="0">
                <a:ea typeface="Times New Roman" panose="02020603050405020304" pitchFamily="18" charset="0"/>
              </a:rPr>
              <a:t>(25cl)</a:t>
            </a:r>
            <a:r>
              <a:rPr lang="fr-FR" sz="1200" b="1" dirty="0">
                <a:ea typeface="Times New Roman" panose="02020603050405020304" pitchFamily="18" charset="0"/>
              </a:rPr>
              <a:t>				  5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Perrier </a:t>
            </a:r>
            <a:r>
              <a:rPr lang="fr-FR" sz="900" dirty="0">
                <a:ea typeface="Times New Roman" panose="02020603050405020304" pitchFamily="18" charset="0"/>
              </a:rPr>
              <a:t>(33cl)</a:t>
            </a:r>
            <a:r>
              <a:rPr lang="fr-FR" sz="1200" b="1" dirty="0">
                <a:ea typeface="Times New Roman" panose="02020603050405020304" pitchFamily="18" charset="0"/>
              </a:rPr>
              <a:t>				  5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CAFES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Expresso				  2</a:t>
            </a:r>
            <a:r>
              <a:rPr lang="fr-FR" sz="1200" dirty="0">
                <a:ea typeface="Times New Roman" panose="02020603050405020304" pitchFamily="18" charset="0"/>
              </a:rPr>
              <a:t>.50 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Double				  3</a:t>
            </a:r>
            <a:r>
              <a:rPr lang="fr-FR" sz="1200" dirty="0">
                <a:ea typeface="Times New Roman" panose="02020603050405020304" pitchFamily="18" charset="0"/>
              </a:rPr>
              <a:t>.50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Allongé				  3</a:t>
            </a:r>
            <a:r>
              <a:rPr lang="fr-FR" sz="1200" dirty="0">
                <a:ea typeface="Times New Roman" panose="02020603050405020304" pitchFamily="18" charset="0"/>
              </a:rPr>
              <a:t>.50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Thé ou Infusion </a:t>
            </a:r>
            <a:r>
              <a:rPr lang="fr-FR" sz="900" dirty="0">
                <a:ea typeface="Times New Roman" panose="02020603050405020304" pitchFamily="18" charset="0"/>
              </a:rPr>
              <a:t>(vert, noir, verveine ou camomille)</a:t>
            </a:r>
            <a:r>
              <a:rPr lang="fr-FR" sz="1200" b="1" dirty="0">
                <a:ea typeface="Times New Roman" panose="02020603050405020304" pitchFamily="18" charset="0"/>
              </a:rPr>
              <a:t>		  5</a:t>
            </a:r>
            <a:r>
              <a:rPr lang="fr-FR" sz="1200" dirty="0">
                <a:ea typeface="Times New Roman" panose="02020603050405020304" pitchFamily="18" charset="0"/>
              </a:rPr>
              <a:t>.50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dirty="0">
              <a:ea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27971D-E808-F076-2610-9E725B4603BA}"/>
              </a:ext>
            </a:extLst>
          </p:cNvPr>
          <p:cNvSpPr/>
          <p:nvPr/>
        </p:nvSpPr>
        <p:spPr>
          <a:xfrm>
            <a:off x="206778" y="318728"/>
            <a:ext cx="6444444" cy="35945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0373C-8CA5-BBD0-06DB-431CC2076F53}"/>
              </a:ext>
            </a:extLst>
          </p:cNvPr>
          <p:cNvSpPr txBox="1"/>
          <p:nvPr/>
        </p:nvSpPr>
        <p:spPr>
          <a:xfrm>
            <a:off x="1537603" y="164840"/>
            <a:ext cx="3782794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noProof="1">
                <a:latin typeface="Calibri" charset="0"/>
                <a:ea typeface="Calibri" charset="0"/>
                <a:cs typeface="Calibri" charset="0"/>
              </a:rPr>
              <a:t>NOS VINS DU MOMENT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CAB5D7-FFAB-95C4-C585-87E2CF67166B}"/>
              </a:ext>
            </a:extLst>
          </p:cNvPr>
          <p:cNvSpPr txBox="1"/>
          <p:nvPr/>
        </p:nvSpPr>
        <p:spPr>
          <a:xfrm>
            <a:off x="382499" y="164840"/>
            <a:ext cx="634011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dirty="0">
                <a:ea typeface="Times New Roman" panose="02020603050405020304" pitchFamily="18" charset="0"/>
              </a:rPr>
              <a:t>	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D7ECCE01-9799-903E-DFCD-38BBC304721F}"/>
              </a:ext>
            </a:extLst>
          </p:cNvPr>
          <p:cNvSpPr txBox="1"/>
          <p:nvPr/>
        </p:nvSpPr>
        <p:spPr>
          <a:xfrm>
            <a:off x="382499" y="345962"/>
            <a:ext cx="6340113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			 			                                                                                </a:t>
            </a:r>
            <a:r>
              <a:rPr lang="fr-FR" sz="900" b="1" dirty="0">
                <a:ea typeface="Times New Roman" panose="02020603050405020304" pitchFamily="18" charset="0"/>
              </a:rPr>
              <a:t>75cl             12cl</a:t>
            </a: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CHAMPAGNES			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 err="1">
                <a:ea typeface="Times New Roman" panose="02020603050405020304" pitchFamily="18" charset="0"/>
              </a:rPr>
              <a:t>Jeeper</a:t>
            </a:r>
            <a:r>
              <a:rPr lang="fr-FR" sz="1200" b="1" dirty="0">
                <a:ea typeface="Times New Roman" panose="02020603050405020304" pitchFamily="18" charset="0"/>
              </a:rPr>
              <a:t> Brut 1</a:t>
            </a:r>
            <a:r>
              <a:rPr lang="fr-FR" sz="1200" b="1" baseline="30000" dirty="0">
                <a:ea typeface="Times New Roman" panose="02020603050405020304" pitchFamily="18" charset="0"/>
              </a:rPr>
              <a:t>er</a:t>
            </a:r>
            <a:r>
              <a:rPr lang="fr-FR" sz="1200" b="1" dirty="0">
                <a:ea typeface="Times New Roman" panose="02020603050405020304" pitchFamily="18" charset="0"/>
              </a:rPr>
              <a:t> Cru Grand Assemblage		 90</a:t>
            </a:r>
            <a:r>
              <a:rPr lang="fr-FR" sz="1200" dirty="0">
                <a:ea typeface="Times New Roman" panose="02020603050405020304" pitchFamily="18" charset="0"/>
              </a:rPr>
              <a:t>.00   </a:t>
            </a:r>
            <a:r>
              <a:rPr lang="fr-FR" sz="1200" b="1" dirty="0">
                <a:ea typeface="Times New Roman" panose="02020603050405020304" pitchFamily="18" charset="0"/>
              </a:rPr>
              <a:t>16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BLANCS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I.G.P.   Viognier « Grès du Trias » 2023 </a:t>
            </a:r>
            <a:r>
              <a:rPr lang="fr-FR" sz="1200" dirty="0">
                <a:ea typeface="Times New Roman" panose="02020603050405020304" pitchFamily="18" charset="0"/>
              </a:rPr>
              <a:t>– Vignerons Ardéchois	  </a:t>
            </a:r>
            <a:r>
              <a:rPr lang="fr-FR" sz="1200" b="1" dirty="0">
                <a:ea typeface="Times New Roman" panose="02020603050405020304" pitchFamily="18" charset="0"/>
              </a:rPr>
              <a:t>35</a:t>
            </a:r>
            <a:r>
              <a:rPr lang="fr-FR" sz="1200" dirty="0">
                <a:ea typeface="Times New Roman" panose="02020603050405020304" pitchFamily="18" charset="0"/>
              </a:rPr>
              <a:t>.00     </a:t>
            </a:r>
            <a:r>
              <a:rPr lang="fr-FR" sz="1200" b="1" dirty="0">
                <a:ea typeface="Times New Roman" panose="02020603050405020304" pitchFamily="18" charset="0"/>
              </a:rPr>
              <a:t>7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A.O.C. Demi-Bouteille Macon-Villages 2021- </a:t>
            </a:r>
            <a:r>
              <a:rPr lang="fr-FR" sz="1200" dirty="0">
                <a:ea typeface="Times New Roman" panose="02020603050405020304" pitchFamily="18" charset="0"/>
              </a:rPr>
              <a:t>Domaine</a:t>
            </a:r>
            <a:r>
              <a:rPr lang="fr-FR" sz="1200" b="1" dirty="0">
                <a:ea typeface="Times New Roman" panose="02020603050405020304" pitchFamily="18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</a:rPr>
              <a:t>Les Chenevières (</a:t>
            </a:r>
            <a:r>
              <a:rPr lang="fr-FR" sz="1200" b="1" dirty="0">
                <a:ea typeface="Times New Roman" panose="02020603050405020304" pitchFamily="18" charset="0"/>
              </a:rPr>
              <a:t>37,5cl)	  35</a:t>
            </a:r>
            <a:r>
              <a:rPr lang="fr-FR" sz="1200" dirty="0">
                <a:ea typeface="Times New Roman" panose="02020603050405020304" pitchFamily="18" charset="0"/>
              </a:rPr>
              <a:t>.00  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A.O.C. Côtes-du-Rhône Villages 2023 </a:t>
            </a:r>
            <a:r>
              <a:rPr lang="fr-FR" sz="1200" dirty="0">
                <a:ea typeface="Times New Roman" panose="02020603050405020304" pitchFamily="18" charset="0"/>
              </a:rPr>
              <a:t>– Vignoble Laurent </a:t>
            </a:r>
            <a:r>
              <a:rPr lang="fr-FR" sz="1200" dirty="0" err="1">
                <a:ea typeface="Times New Roman" panose="02020603050405020304" pitchFamily="18" charset="0"/>
              </a:rPr>
              <a:t>Gerra</a:t>
            </a:r>
            <a:r>
              <a:rPr lang="fr-FR" sz="1200" dirty="0">
                <a:ea typeface="Times New Roman" panose="02020603050405020304" pitchFamily="18" charset="0"/>
              </a:rPr>
              <a:t>	 </a:t>
            </a:r>
            <a:r>
              <a:rPr lang="fr-FR" sz="1200" b="1" dirty="0">
                <a:ea typeface="Times New Roman" panose="02020603050405020304" pitchFamily="18" charset="0"/>
              </a:rPr>
              <a:t> 55</a:t>
            </a:r>
            <a:r>
              <a:rPr lang="fr-FR" sz="1200" dirty="0">
                <a:ea typeface="Times New Roman" panose="02020603050405020304" pitchFamily="18" charset="0"/>
              </a:rPr>
              <a:t>.00     </a:t>
            </a:r>
            <a:r>
              <a:rPr lang="fr-FR" sz="1200" b="1" dirty="0">
                <a:ea typeface="Times New Roman" panose="02020603050405020304" pitchFamily="18" charset="0"/>
              </a:rPr>
              <a:t>9</a:t>
            </a:r>
            <a:r>
              <a:rPr lang="fr-FR" sz="1200" dirty="0">
                <a:ea typeface="Times New Roman" panose="02020603050405020304" pitchFamily="18" charset="0"/>
              </a:rPr>
              <a:t>.00 </a:t>
            </a:r>
            <a:r>
              <a:rPr lang="fr-FR" sz="1200" b="1" dirty="0">
                <a:ea typeface="Times New Roman" panose="02020603050405020304" pitchFamily="18" charset="0"/>
              </a:rPr>
              <a:t>A.O.C. Sancerre « La Mercy Dieu » 2023 </a:t>
            </a:r>
            <a:r>
              <a:rPr lang="fr-FR" sz="1200" dirty="0">
                <a:ea typeface="Times New Roman" panose="02020603050405020304" pitchFamily="18" charset="0"/>
              </a:rPr>
              <a:t>– Domaine Bailly-Reverdy	 </a:t>
            </a:r>
            <a:r>
              <a:rPr lang="fr-FR" sz="1200" b="1" dirty="0">
                <a:ea typeface="Times New Roman" panose="02020603050405020304" pitchFamily="18" charset="0"/>
              </a:rPr>
              <a:t> 55</a:t>
            </a:r>
            <a:r>
              <a:rPr lang="fr-FR" sz="1200" dirty="0">
                <a:ea typeface="Times New Roman" panose="02020603050405020304" pitchFamily="18" charset="0"/>
              </a:rPr>
              <a:t>.00     </a:t>
            </a:r>
            <a:r>
              <a:rPr lang="fr-FR" sz="1200" b="1" dirty="0">
                <a:ea typeface="Times New Roman" panose="02020603050405020304" pitchFamily="18" charset="0"/>
              </a:rPr>
              <a:t>9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A.O.C. Pouilly-Fuissé 2022</a:t>
            </a:r>
            <a:r>
              <a:rPr lang="fr-FR" sz="1200" dirty="0">
                <a:ea typeface="Times New Roman" panose="02020603050405020304" pitchFamily="18" charset="0"/>
              </a:rPr>
              <a:t>– Vignoble Laurent </a:t>
            </a:r>
            <a:r>
              <a:rPr lang="fr-FR" sz="1200" dirty="0" err="1">
                <a:ea typeface="Times New Roman" panose="02020603050405020304" pitchFamily="18" charset="0"/>
              </a:rPr>
              <a:t>Gerra</a:t>
            </a:r>
            <a:r>
              <a:rPr lang="fr-FR" sz="1200" dirty="0">
                <a:ea typeface="Times New Roman" panose="02020603050405020304" pitchFamily="18" charset="0"/>
              </a:rPr>
              <a:t>	  </a:t>
            </a:r>
            <a:r>
              <a:rPr lang="fr-FR" sz="1200" b="1" dirty="0">
                <a:ea typeface="Times New Roman" panose="02020603050405020304" pitchFamily="18" charset="0"/>
              </a:rPr>
              <a:t>85</a:t>
            </a:r>
            <a:r>
              <a:rPr lang="fr-FR" sz="1200" dirty="0">
                <a:ea typeface="Times New Roman" panose="02020603050405020304" pitchFamily="18" charset="0"/>
              </a:rPr>
              <a:t>.00   </a:t>
            </a:r>
            <a:r>
              <a:rPr lang="fr-FR" sz="1200" b="1" dirty="0">
                <a:ea typeface="Times New Roman" panose="02020603050405020304" pitchFamily="18" charset="0"/>
              </a:rPr>
              <a:t>14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ROUGES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V.D.F. « </a:t>
            </a:r>
            <a:r>
              <a:rPr lang="fr-FR" sz="1200" b="1" dirty="0" err="1">
                <a:ea typeface="Times New Roman" panose="02020603050405020304" pitchFamily="18" charset="0"/>
              </a:rPr>
              <a:t>Reméage</a:t>
            </a:r>
            <a:r>
              <a:rPr lang="fr-FR" sz="1200" b="1" dirty="0">
                <a:ea typeface="Times New Roman" panose="02020603050405020304" pitchFamily="18" charset="0"/>
              </a:rPr>
              <a:t> » 2022 </a:t>
            </a:r>
            <a:r>
              <a:rPr lang="fr-FR" sz="1200" dirty="0">
                <a:ea typeface="Times New Roman" panose="02020603050405020304" pitchFamily="18" charset="0"/>
              </a:rPr>
              <a:t>– Les Vins de Vienne</a:t>
            </a:r>
            <a:r>
              <a:rPr lang="fr-FR" sz="1200" b="1" dirty="0">
                <a:ea typeface="Times New Roman" panose="02020603050405020304" pitchFamily="18" charset="0"/>
              </a:rPr>
              <a:t>	  35</a:t>
            </a:r>
            <a:r>
              <a:rPr lang="fr-FR" sz="1200" dirty="0">
                <a:ea typeface="Times New Roman" panose="02020603050405020304" pitchFamily="18" charset="0"/>
              </a:rPr>
              <a:t>.00     </a:t>
            </a:r>
            <a:r>
              <a:rPr lang="fr-FR" sz="1200" b="1" dirty="0">
                <a:ea typeface="Times New Roman" panose="02020603050405020304" pitchFamily="18" charset="0"/>
              </a:rPr>
              <a:t>7</a:t>
            </a:r>
            <a:r>
              <a:rPr lang="fr-FR" sz="1200" dirty="0">
                <a:ea typeface="Times New Roman" panose="02020603050405020304" pitchFamily="18" charset="0"/>
              </a:rPr>
              <a:t>.00 	</a:t>
            </a:r>
            <a:r>
              <a:rPr lang="fr-FR" sz="1200" b="1" dirty="0">
                <a:ea typeface="Times New Roman" panose="02020603050405020304" pitchFamily="18" charset="0"/>
              </a:rPr>
              <a:t>A.O.C. Moulin-à-Vent « Très Vieilles Vignes » 2023 </a:t>
            </a:r>
            <a:r>
              <a:rPr lang="fr-FR" sz="1200" dirty="0">
                <a:ea typeface="Times New Roman" panose="02020603050405020304" pitchFamily="18" charset="0"/>
              </a:rPr>
              <a:t>–</a:t>
            </a:r>
            <a:r>
              <a:rPr lang="fr-FR" sz="1200" b="1" dirty="0">
                <a:ea typeface="Times New Roman" panose="02020603050405020304" pitchFamily="18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</a:rPr>
              <a:t>Vignoble Laurent </a:t>
            </a:r>
            <a:r>
              <a:rPr lang="fr-FR" sz="1200" dirty="0" err="1">
                <a:ea typeface="Times New Roman" panose="02020603050405020304" pitchFamily="18" charset="0"/>
              </a:rPr>
              <a:t>Gerra</a:t>
            </a:r>
            <a:r>
              <a:rPr lang="fr-FR" sz="1200" dirty="0">
                <a:ea typeface="Times New Roman" panose="02020603050405020304" pitchFamily="18" charset="0"/>
              </a:rPr>
              <a:t>	 </a:t>
            </a:r>
            <a:r>
              <a:rPr lang="fr-FR" sz="1200" b="1" dirty="0">
                <a:ea typeface="Times New Roman" panose="02020603050405020304" pitchFamily="18" charset="0"/>
              </a:rPr>
              <a:t> 55</a:t>
            </a:r>
            <a:r>
              <a:rPr lang="fr-FR" sz="1200" dirty="0">
                <a:ea typeface="Times New Roman" panose="02020603050405020304" pitchFamily="18" charset="0"/>
              </a:rPr>
              <a:t>.00     </a:t>
            </a:r>
            <a:r>
              <a:rPr lang="fr-FR" sz="1200" b="1" dirty="0">
                <a:ea typeface="Times New Roman" panose="02020603050405020304" pitchFamily="18" charset="0"/>
              </a:rPr>
              <a:t>9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dirty="0">
                <a:ea typeface="Times New Roman" panose="02020603050405020304" pitchFamily="18" charset="0"/>
              </a:rPr>
              <a:t>	</a:t>
            </a:r>
            <a:r>
              <a:rPr lang="fr-FR" sz="1200" b="1" dirty="0">
                <a:ea typeface="Times New Roman" panose="02020603050405020304" pitchFamily="18" charset="0"/>
              </a:rPr>
              <a:t>A.O.C. Vinsobres 2020  </a:t>
            </a:r>
            <a:r>
              <a:rPr lang="fr-FR" sz="1200" dirty="0">
                <a:ea typeface="Times New Roman" panose="02020603050405020304" pitchFamily="18" charset="0"/>
              </a:rPr>
              <a:t>–</a:t>
            </a:r>
            <a:r>
              <a:rPr lang="fr-FR" sz="1200" b="1" dirty="0">
                <a:ea typeface="Times New Roman" panose="02020603050405020304" pitchFamily="18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</a:rPr>
              <a:t>Vignoble Laurent </a:t>
            </a:r>
            <a:r>
              <a:rPr lang="fr-FR" sz="1200" dirty="0" err="1">
                <a:ea typeface="Times New Roman" panose="02020603050405020304" pitchFamily="18" charset="0"/>
              </a:rPr>
              <a:t>Gerra</a:t>
            </a:r>
            <a:r>
              <a:rPr lang="fr-FR" sz="1200" dirty="0">
                <a:ea typeface="Times New Roman" panose="02020603050405020304" pitchFamily="18" charset="0"/>
              </a:rPr>
              <a:t>	 </a:t>
            </a:r>
            <a:r>
              <a:rPr lang="fr-FR" sz="1200" b="1" dirty="0">
                <a:ea typeface="Times New Roman" panose="02020603050405020304" pitchFamily="18" charset="0"/>
              </a:rPr>
              <a:t> 55</a:t>
            </a:r>
            <a:r>
              <a:rPr lang="fr-FR" sz="1200" dirty="0">
                <a:ea typeface="Times New Roman" panose="02020603050405020304" pitchFamily="18" charset="0"/>
              </a:rPr>
              <a:t>.00     </a:t>
            </a:r>
            <a:r>
              <a:rPr lang="fr-FR" sz="1200" b="1" dirty="0">
                <a:ea typeface="Times New Roman" panose="02020603050405020304" pitchFamily="18" charset="0"/>
              </a:rPr>
              <a:t>9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A.O.C. Château Le Cros 2019</a:t>
            </a:r>
            <a:r>
              <a:rPr lang="fr-FR" sz="1200" dirty="0">
                <a:ea typeface="Times New Roman" panose="02020603050405020304" pitchFamily="18" charset="0"/>
              </a:rPr>
              <a:t> – Saint-Emilion Grand Cru                                                        </a:t>
            </a:r>
            <a:r>
              <a:rPr lang="fr-FR" sz="1200" b="1" dirty="0">
                <a:ea typeface="Times New Roman" panose="02020603050405020304" pitchFamily="18" charset="0"/>
              </a:rPr>
              <a:t>75.</a:t>
            </a:r>
            <a:r>
              <a:rPr lang="fr-FR" sz="1200" dirty="0">
                <a:ea typeface="Times New Roman" panose="02020603050405020304" pitchFamily="18" charset="0"/>
              </a:rPr>
              <a:t>00   </a:t>
            </a:r>
            <a:r>
              <a:rPr lang="fr-FR" sz="1200" b="1" dirty="0">
                <a:ea typeface="Times New Roman" panose="02020603050405020304" pitchFamily="18" charset="0"/>
              </a:rPr>
              <a:t>12.</a:t>
            </a:r>
            <a:r>
              <a:rPr lang="fr-FR" sz="1200" dirty="0">
                <a:ea typeface="Times New Roman" panose="02020603050405020304" pitchFamily="18" charset="0"/>
              </a:rPr>
              <a:t>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b="1" dirty="0">
                <a:ea typeface="Times New Roman" panose="02020603050405020304" pitchFamily="18" charset="0"/>
              </a:rPr>
              <a:t>A.O.C. Chassagne-Montrachet 2018</a:t>
            </a:r>
            <a:r>
              <a:rPr lang="fr-FR" sz="1200" dirty="0">
                <a:ea typeface="Times New Roman" panose="02020603050405020304" pitchFamily="18" charset="0"/>
              </a:rPr>
              <a:t>-</a:t>
            </a:r>
            <a:r>
              <a:rPr lang="fr-FR" sz="1200" b="1" dirty="0">
                <a:ea typeface="Times New Roman" panose="02020603050405020304" pitchFamily="18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</a:rPr>
              <a:t>Domaine Bader Mineur	</a:t>
            </a:r>
            <a:r>
              <a:rPr lang="fr-FR" sz="1200" b="1" dirty="0">
                <a:ea typeface="Times New Roman" panose="02020603050405020304" pitchFamily="18" charset="0"/>
              </a:rPr>
              <a:t>110</a:t>
            </a:r>
            <a:r>
              <a:rPr lang="fr-FR" sz="1200" dirty="0">
                <a:ea typeface="Times New Roman" panose="02020603050405020304" pitchFamily="18" charset="0"/>
              </a:rPr>
              <a:t>.00   </a:t>
            </a:r>
            <a:r>
              <a:rPr lang="fr-FR" sz="1200" b="1" dirty="0">
                <a:ea typeface="Times New Roman" panose="02020603050405020304" pitchFamily="18" charset="0"/>
              </a:rPr>
              <a:t>18</a:t>
            </a:r>
            <a:r>
              <a:rPr lang="fr-FR" sz="1200" dirty="0">
                <a:ea typeface="Times New Roman" panose="02020603050405020304" pitchFamily="18" charset="0"/>
              </a:rPr>
              <a:t>.00</a:t>
            </a: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endParaRPr lang="fr-FR" sz="1200" b="1" dirty="0">
              <a:ea typeface="Times New Roman" panose="02020603050405020304" pitchFamily="18" charset="0"/>
            </a:endParaRPr>
          </a:p>
          <a:p>
            <a:pPr marR="79375">
              <a:tabLst>
                <a:tab pos="2151063" algn="r"/>
                <a:tab pos="2601913" algn="l"/>
                <a:tab pos="5292725" algn="l"/>
              </a:tabLst>
            </a:pPr>
            <a:r>
              <a:rPr lang="fr-FR" sz="1200" dirty="0">
                <a:ea typeface="Times New Roman" panose="02020603050405020304" pitchFamily="18" charset="0"/>
              </a:rPr>
              <a:t> 	 </a:t>
            </a:r>
          </a:p>
        </p:txBody>
      </p:sp>
    </p:spTree>
    <p:extLst>
      <p:ext uri="{BB962C8B-B14F-4D97-AF65-F5344CB8AC3E}">
        <p14:creationId xmlns:p14="http://schemas.microsoft.com/office/powerpoint/2010/main" val="277646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41503</TotalTime>
  <Words>674</Words>
  <Application>Microsoft Office PowerPoint</Application>
  <PresentationFormat>Format A4 (210 x 297 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Licence Croque en Bouche</cp:lastModifiedBy>
  <cp:revision>1959</cp:revision>
  <cp:lastPrinted>2025-04-17T09:03:36Z</cp:lastPrinted>
  <dcterms:created xsi:type="dcterms:W3CDTF">2020-06-01T19:02:15Z</dcterms:created>
  <dcterms:modified xsi:type="dcterms:W3CDTF">2025-04-17T09:04:59Z</dcterms:modified>
</cp:coreProperties>
</file>